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50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67" r:id="rId13"/>
    <p:sldId id="597" r:id="rId14"/>
    <p:sldId id="529" r:id="rId15"/>
    <p:sldId id="545" r:id="rId16"/>
    <p:sldId id="478" r:id="rId17"/>
    <p:sldId id="582" r:id="rId18"/>
    <p:sldId id="593" r:id="rId19"/>
    <p:sldId id="571" r:id="rId20"/>
    <p:sldId id="527" r:id="rId21"/>
    <p:sldId id="542" r:id="rId22"/>
    <p:sldId id="546" r:id="rId23"/>
    <p:sldId id="508" r:id="rId24"/>
    <p:sldId id="423" r:id="rId25"/>
    <p:sldId id="592" r:id="rId26"/>
    <p:sldId id="463" r:id="rId27"/>
    <p:sldId id="492" r:id="rId28"/>
    <p:sldId id="469" r:id="rId29"/>
    <p:sldId id="543" r:id="rId30"/>
    <p:sldId id="544" r:id="rId31"/>
    <p:sldId id="555" r:id="rId32"/>
    <p:sldId id="509" r:id="rId33"/>
    <p:sldId id="526" r:id="rId34"/>
    <p:sldId id="524" r:id="rId35"/>
    <p:sldId id="599" r:id="rId36"/>
    <p:sldId id="594" r:id="rId37"/>
    <p:sldId id="596" r:id="rId38"/>
    <p:sldId id="483" r:id="rId39"/>
    <p:sldId id="510" r:id="rId40"/>
    <p:sldId id="474" r:id="rId41"/>
    <p:sldId id="575" r:id="rId42"/>
    <p:sldId id="598" r:id="rId43"/>
    <p:sldId id="565" r:id="rId44"/>
    <p:sldId id="535" r:id="rId45"/>
    <p:sldId id="541" r:id="rId46"/>
    <p:sldId id="549" r:id="rId47"/>
    <p:sldId id="576" r:id="rId48"/>
    <p:sldId id="570" r:id="rId49"/>
  </p:sldIdLst>
  <p:sldSz cx="12192000" cy="6858000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나눔스퀘어" panose="020B0600000101010101" pitchFamily="50" charset="-127"/>
      <p:regular r:id="rId52"/>
      <p:bold r:id="rId53"/>
      <p:italic r:id="rId54"/>
      <p:boldItalic r:id="rId55"/>
    </p:embeddedFont>
    <p:embeddedFont>
      <p:font typeface="나눔스퀘어 Bold" panose="020B0600000101010101" pitchFamily="50" charset="-127"/>
      <p:regular r:id="rId56"/>
      <p:bold r:id="rId57"/>
      <p:italic r:id="rId58"/>
      <p:boldItalic r:id="rId59"/>
    </p:embeddedFont>
    <p:embeddedFont>
      <p:font typeface="나눔스퀘어 ExtraBold" panose="020B0600000101010101" pitchFamily="50" charset="-127"/>
      <p:regular r:id="rId60"/>
      <p:bold r:id="rId61"/>
      <p:italic r:id="rId62"/>
      <p:boldItalic r:id="rId63"/>
    </p:embeddedFont>
    <p:embeddedFont>
      <p:font typeface="맑은 고딕" panose="020B0503020000020004" pitchFamily="50" charset="-127"/>
      <p:regular r:id="rId64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D7E4FF"/>
    <a:srgbClr val="067A82"/>
    <a:srgbClr val="FFABAB"/>
    <a:srgbClr val="DEEBF7"/>
    <a:srgbClr val="FF8F8F"/>
    <a:srgbClr val="FFA3A3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3290" autoAdjust="0"/>
  </p:normalViewPr>
  <p:slideViewPr>
    <p:cSldViewPr snapToGrid="0">
      <p:cViewPr varScale="1">
        <p:scale>
          <a:sx n="101" d="100"/>
          <a:sy n="101" d="100"/>
        </p:scale>
        <p:origin x="1320" y="6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04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정보를 안쓰고 좋은 성능 보여주긴 했지만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사이드정보를 쓰면 더 향상될 수 있다는 가능성을 남겨놨는데 얼마나 향상될지 특히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관련된 밝혀진바가 없다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좋은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sota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접목시켜서 더 효과가 있는지를 보려했다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7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64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42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3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73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01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256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아마존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https://towardsdatascience.com/sentiment-analysis-and-product-recommendation-on-amazons-electronics-dataset-reviews-part-1-6b340de660c2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129539" y="2396458"/>
            <a:ext cx="11932921" cy="158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Improving </a:t>
            </a:r>
            <a:r>
              <a:rPr lang="en-US" altLang="ko-KR" sz="3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Using 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2021.12.15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215512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3898077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215512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5765368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212569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5732197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003175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38815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594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FB6F9-7C68-476D-B7E7-7B50C2DF241A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System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BERT Sentiment Analysis (JIIS 2021)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350797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69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891622" y="4150557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891622" y="4643000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653406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4054936" y="4459004"/>
            <a:ext cx="1616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GNNs for matrix completion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GNN: It cannot reflect the interactions between the two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Graph-level GNN: The learning is confined to the subgraphs.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33B3E-78DC-463E-BB0A-6ACFE8447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31"/>
          <a:stretch/>
        </p:blipFill>
        <p:spPr>
          <a:xfrm>
            <a:off x="7023427" y="2729652"/>
            <a:ext cx="1832905" cy="33723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D2335C8-0425-41BE-94C3-25319973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3"/>
          <a:stretch/>
        </p:blipFill>
        <p:spPr>
          <a:xfrm>
            <a:off x="1852462" y="2729653"/>
            <a:ext cx="3380118" cy="337233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E49A80B-4484-47D1-B901-11F7FF59E8C6}"/>
              </a:ext>
            </a:extLst>
          </p:cNvPr>
          <p:cNvSpPr txBox="1"/>
          <p:nvPr/>
        </p:nvSpPr>
        <p:spPr>
          <a:xfrm>
            <a:off x="2113349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&lt;Node-level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9D11B7-99F8-466A-8AA8-FE1CA1DB9567}"/>
              </a:ext>
            </a:extLst>
          </p:cNvPr>
          <p:cNvSpPr txBox="1"/>
          <p:nvPr/>
        </p:nvSpPr>
        <p:spPr>
          <a:xfrm>
            <a:off x="6510707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&lt;Graph-level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F73AB0-D39C-40CF-AA25-A74B45B595A2}"/>
              </a:ext>
            </a:extLst>
          </p:cNvPr>
          <p:cNvSpPr txBox="1"/>
          <p:nvPr/>
        </p:nvSpPr>
        <p:spPr>
          <a:xfrm>
            <a:off x="3672965" y="6133270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GCMC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78CA09-838E-45F8-A75B-66592BF04C08}"/>
              </a:ext>
            </a:extLst>
          </p:cNvPr>
          <p:cNvSpPr txBox="1"/>
          <p:nvPr/>
        </p:nvSpPr>
        <p:spPr>
          <a:xfrm>
            <a:off x="8034921" y="6133270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IGMC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F582B-0D47-472F-9BC5-8316A5A9B4F9}"/>
              </a:ext>
            </a:extLst>
          </p:cNvPr>
          <p:cNvSpPr txBox="1"/>
          <p:nvPr/>
        </p:nvSpPr>
        <p:spPr>
          <a:xfrm>
            <a:off x="940685" y="6557221"/>
            <a:ext cx="8322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6F740-0277-4CE5-842C-E51C04D35487}"/>
              </a:ext>
            </a:extLst>
          </p:cNvPr>
          <p:cNvSpPr txBox="1"/>
          <p:nvPr/>
        </p:nvSpPr>
        <p:spPr>
          <a:xfrm>
            <a:off x="5980385" y="6557222"/>
            <a:ext cx="5896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7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this paper,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ratings by expressing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collaborative filtering(CF) techniques.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(ICLR 2020)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Subgraph-level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(author: future work!)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002EA-8D58-4681-882E-B068DCD6FD86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009DCDA-2C3C-4F94-8437-B19B25209E77}"/>
              </a:ext>
            </a:extLst>
          </p:cNvPr>
          <p:cNvGrpSpPr/>
          <p:nvPr/>
        </p:nvGrpSpPr>
        <p:grpSpPr>
          <a:xfrm>
            <a:off x="4206107" y="4385097"/>
            <a:ext cx="2095339" cy="1668097"/>
            <a:chOff x="695325" y="1155666"/>
            <a:chExt cx="2095339" cy="166809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58D03E-3E21-47C0-B51C-B2101EBE8948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00EFD75D-784C-486E-8F37-56CC54370D89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A13BD3D8-EFDA-4911-B2D1-A947A5B6ED33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BA982000-CB1B-42DD-A232-6445B470C69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AAE8FD22-22AA-4956-B5F9-196B1580F9D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150BF432-6FEC-4A2D-A783-84DF31868121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DC29065-7455-4753-83FF-9634458E088D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EE3E0A8-B96F-4EB5-8688-3B59FAFA0C63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F484D09D-2B1B-4FD8-81BB-42B5D0E81D4B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5D6883E4-8C74-40B9-B46D-38618E395773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35904C7-A297-4BE2-8CF4-AE3AE970839A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6CA83E57-0CD4-4BBF-932F-5E8D53A008A8}"/>
                  </a:ext>
                </a:extLst>
              </p:cNvPr>
              <p:cNvCxnSpPr>
                <a:cxnSpLocks/>
                <a:stCxn id="157" idx="2"/>
                <a:endCxn id="153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74BB37E-EF8F-4704-AE00-4BDB039A5C6A}"/>
                  </a:ext>
                </a:extLst>
              </p:cNvPr>
              <p:cNvCxnSpPr>
                <a:cxnSpLocks/>
                <a:stCxn id="157" idx="2"/>
                <a:endCxn id="154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F3D277C-3DD9-4E36-B6A6-B231F949B8BD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BE30D66-5B1C-4E58-BC10-A1B17DE3474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A53471-86B0-4025-90F8-4DF65E888DF3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13512CE-FBAC-4BCE-9405-1B7C06B72DA4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C99F7F03-3B3D-406D-9F72-A9DDE3B976AA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1BE0B3E-8BED-4A25-B624-F1FCA689ABD4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891E77A-A86F-4DEE-BFA2-980D55BE8C42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3451CAA-442A-4DA3-8464-DE89AE8FD54E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07541C81-E330-4EE1-BC66-338471231B94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4C4893F-BBCC-4606-AF6C-CFA89E2E6755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96BDBDB-D32F-42A5-912E-C5BE91FBA241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8D25508-4ED8-4031-B72A-7B03C11C23BB}"/>
              </a:ext>
            </a:extLst>
          </p:cNvPr>
          <p:cNvGrpSpPr/>
          <p:nvPr/>
        </p:nvGrpSpPr>
        <p:grpSpPr>
          <a:xfrm>
            <a:off x="7134111" y="4342690"/>
            <a:ext cx="1581388" cy="1710504"/>
            <a:chOff x="4094103" y="3332917"/>
            <a:chExt cx="1581388" cy="1710504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91E3AD8-F1F2-4748-8841-9B5950475DB8}"/>
                </a:ext>
              </a:extLst>
            </p:cNvPr>
            <p:cNvGrpSpPr/>
            <p:nvPr/>
          </p:nvGrpSpPr>
          <p:grpSpPr>
            <a:xfrm rot="5400000">
              <a:off x="4273508" y="4262985"/>
              <a:ext cx="1222578" cy="338294"/>
              <a:chOff x="4206426" y="1892765"/>
              <a:chExt cx="1222578" cy="338294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D70083C8-7638-4ACB-933B-36D3543E6F03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B7AF348-FD94-4EDB-B8B8-C51D0E9E539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A73B328-1EBD-4872-9D0A-EEE46ABCAC1F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4B633967-FDC7-4A58-A97E-1C15BAB1F28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C7B8B2-BACB-4891-B658-6467374EB7EB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BDE46720-381B-4AA3-B87F-84D541637D40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901AD3-118A-4B7A-AA92-D02BFD6773C7}"/>
                </a:ext>
              </a:extLst>
            </p:cNvPr>
            <p:cNvSpPr txBox="1"/>
            <p:nvPr/>
          </p:nvSpPr>
          <p:spPr>
            <a:xfrm>
              <a:off x="4094103" y="3332917"/>
              <a:ext cx="1581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Subgraph</a:t>
              </a:r>
            </a:p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Embedding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84" name="그림 183">
            <a:extLst>
              <a:ext uri="{FF2B5EF4-FFF2-40B4-BE49-F238E27FC236}">
                <a16:creationId xmlns:a16="http://schemas.microsoft.com/office/drawing/2014/main" id="{2400203F-0C5C-44F6-935F-068C53B32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8" r="66948" b="14384"/>
          <a:stretch/>
        </p:blipFill>
        <p:spPr>
          <a:xfrm>
            <a:off x="515918" y="4173869"/>
            <a:ext cx="2500367" cy="2149841"/>
          </a:xfrm>
          <a:prstGeom prst="rect">
            <a:avLst/>
          </a:prstGeom>
          <a:ln w="28575">
            <a:noFill/>
          </a:ln>
        </p:spPr>
      </p:pic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4F512A1C-A963-42F0-A76C-D4B576BDD3EC}"/>
              </a:ext>
            </a:extLst>
          </p:cNvPr>
          <p:cNvSpPr/>
          <p:nvPr/>
        </p:nvSpPr>
        <p:spPr>
          <a:xfrm>
            <a:off x="336508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화살표: 오른쪽 185">
            <a:extLst>
              <a:ext uri="{FF2B5EF4-FFF2-40B4-BE49-F238E27FC236}">
                <a16:creationId xmlns:a16="http://schemas.microsoft.com/office/drawing/2014/main" id="{9FED73E4-8798-47C9-8D77-E448315BEF91}"/>
              </a:ext>
            </a:extLst>
          </p:cNvPr>
          <p:cNvSpPr/>
          <p:nvPr/>
        </p:nvSpPr>
        <p:spPr>
          <a:xfrm>
            <a:off x="6470330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화살표: 오른쪽 186">
            <a:extLst>
              <a:ext uri="{FF2B5EF4-FFF2-40B4-BE49-F238E27FC236}">
                <a16:creationId xmlns:a16="http://schemas.microsoft.com/office/drawing/2014/main" id="{155E5060-26C4-40B6-B3D9-9A4A196F6ABF}"/>
              </a:ext>
            </a:extLst>
          </p:cNvPr>
          <p:cNvSpPr/>
          <p:nvPr/>
        </p:nvSpPr>
        <p:spPr>
          <a:xfrm>
            <a:off x="872067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2A61CEC-1BEE-44B8-88CA-36DA9B19B156}"/>
              </a:ext>
            </a:extLst>
          </p:cNvPr>
          <p:cNvGrpSpPr/>
          <p:nvPr/>
        </p:nvGrpSpPr>
        <p:grpSpPr>
          <a:xfrm>
            <a:off x="9673189" y="4385097"/>
            <a:ext cx="2095339" cy="1668097"/>
            <a:chOff x="695325" y="1155666"/>
            <a:chExt cx="2095339" cy="1668097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F187CF3-7171-4517-83BD-532D03AF22CD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40DD10BA-1183-46FB-939A-7C985EC3D82B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54C114B7-9B49-4804-9D14-5167637C2065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299A9F5B-1CA3-4EBE-A9EB-7CA7C12230CB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0DD2CCE-0CA4-46B8-8A57-4FB78BD0D2D5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74B698C2-5384-420D-9978-4672B9C65D4D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B29ED5E-4464-41D6-88A1-16E744A0B054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610FD6E-C399-45E6-AFD0-BC730ACDB2B8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333E4C6-2EA7-46BB-9538-83EB60158EB6}"/>
                  </a:ext>
                </a:extLst>
              </p:cNvPr>
              <p:cNvCxnSpPr>
                <a:stCxn id="191" idx="6"/>
                <a:endCxn id="194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0763348-C777-4D47-AAB0-CD5103AD6052}"/>
                  </a:ext>
                </a:extLst>
              </p:cNvPr>
              <p:cNvCxnSpPr>
                <a:cxnSpLocks/>
                <a:stCxn id="192" idx="6"/>
                <a:endCxn id="194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0C06DA09-F0BA-43E1-8C45-946895BED259}"/>
                  </a:ext>
                </a:extLst>
              </p:cNvPr>
              <p:cNvCxnSpPr>
                <a:cxnSpLocks/>
                <a:stCxn id="193" idx="6"/>
                <a:endCxn id="195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7010E64D-69E7-46DF-8C38-E82E9FF3C72E}"/>
                  </a:ext>
                </a:extLst>
              </p:cNvPr>
              <p:cNvCxnSpPr>
                <a:cxnSpLocks/>
                <a:stCxn id="196" idx="2"/>
                <a:endCxn id="192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833AFA11-EA65-4335-8112-D8BB4A2E9DCF}"/>
                  </a:ext>
                </a:extLst>
              </p:cNvPr>
              <p:cNvCxnSpPr>
                <a:cxnSpLocks/>
                <a:stCxn id="196" idx="2"/>
                <a:endCxn id="193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06BD4FC3-B700-4388-B384-4D37CD973F8D}"/>
                  </a:ext>
                </a:extLst>
              </p:cNvPr>
              <p:cNvCxnSpPr>
                <a:cxnSpLocks/>
                <a:stCxn id="191" idx="6"/>
                <a:endCxn id="195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53677F64-C531-4817-A60C-A2DE65693176}"/>
                  </a:ext>
                </a:extLst>
              </p:cNvPr>
              <p:cNvCxnSpPr>
                <a:cxnSpLocks/>
                <a:stCxn id="192" idx="6"/>
                <a:endCxn id="195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30A2C389-7F0A-4E70-A52E-7C09576AF01B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D63897D-D275-4054-A2A0-9DBA029273D7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9E9A9AC-C8DC-41AC-8201-47C3193328B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C23ED70-82EA-4BF5-BAEB-3C53EA2B174D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F6C7E318-249F-47BD-9EE5-0C873C2889A5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CBBEEAF1-73DA-44C5-B991-C8399A60F6C5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62755B-10B9-4642-BDFA-B9FD7710B0A7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A49212B-139E-496B-9B99-BC7BF9383874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2C4D81B-30AC-4B9B-9CD8-C8CC3768DCFE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3" name="타원 212">
            <a:extLst>
              <a:ext uri="{FF2B5EF4-FFF2-40B4-BE49-F238E27FC236}">
                <a16:creationId xmlns:a16="http://schemas.microsoft.com/office/drawing/2014/main" id="{CAABBAC8-2295-40FA-A73F-4C1FF4F250DC}"/>
              </a:ext>
            </a:extLst>
          </p:cNvPr>
          <p:cNvSpPr/>
          <p:nvPr/>
        </p:nvSpPr>
        <p:spPr>
          <a:xfrm>
            <a:off x="3530823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BE1F28B-2AE4-45FB-A6C4-B54155CBACD3}"/>
              </a:ext>
            </a:extLst>
          </p:cNvPr>
          <p:cNvSpPr/>
          <p:nvPr/>
        </p:nvSpPr>
        <p:spPr>
          <a:xfrm>
            <a:off x="6579832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9D1AB9E-1255-4553-99F3-B29C9A55C607}"/>
              </a:ext>
            </a:extLst>
          </p:cNvPr>
          <p:cNvSpPr/>
          <p:nvPr/>
        </p:nvSpPr>
        <p:spPr>
          <a:xfrm>
            <a:off x="8841190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707069A-F00E-4480-B8D3-96B554928CA1}"/>
              </a:ext>
            </a:extLst>
          </p:cNvPr>
          <p:cNvSpPr/>
          <p:nvPr/>
        </p:nvSpPr>
        <p:spPr>
          <a:xfrm>
            <a:off x="1612925" y="4637751"/>
            <a:ext cx="988177" cy="8885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484005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445669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712005" y="4117926"/>
            <a:ext cx="1528269" cy="624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Normalized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8"/>
            <a:ext cx="907851" cy="68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Raw</a:t>
            </a:r>
            <a:r>
              <a:rPr lang="ko-KR" altLang="en-US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proposed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712006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712006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675810" y="2815653"/>
            <a:ext cx="986619" cy="1927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Subgraph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Encoder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842912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47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842912"/>
            <a:ext cx="428292" cy="588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430387"/>
            <a:ext cx="450217" cy="1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240274" y="4430387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240276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59" idx="1"/>
            <a:endCxn id="69" idx="3"/>
          </p:cNvCxnSpPr>
          <p:nvPr/>
        </p:nvCxnSpPr>
        <p:spPr>
          <a:xfrm flipH="1">
            <a:off x="7662429" y="3778452"/>
            <a:ext cx="367688" cy="7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76270" y="3363235"/>
            <a:ext cx="838918" cy="8316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MLP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42407" y="3363234"/>
            <a:ext cx="894092" cy="831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240275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59" idx="3"/>
          </p:cNvCxnSpPr>
          <p:nvPr/>
        </p:nvCxnSpPr>
        <p:spPr>
          <a:xfrm flipH="1" flipV="1">
            <a:off x="9027809" y="3778452"/>
            <a:ext cx="348461" cy="5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215188" y="3779037"/>
            <a:ext cx="327219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668467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60967" y="3371475"/>
            <a:ext cx="4075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947114" y="4198836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Aggregated</a:t>
            </a:r>
          </a:p>
          <a:p>
            <a:pPr algn="ctr"/>
            <a:r>
              <a:rPr lang="en-US" altLang="ko-KR" sz="1200" b="1" dirty="0"/>
              <a:t>Embedding</a:t>
            </a:r>
            <a:endParaRPr lang="ko-KR" altLang="en-US" sz="12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0C5FD-33F1-4B35-8BE5-76C5360B54C3}"/>
              </a:ext>
            </a:extLst>
          </p:cNvPr>
          <p:cNvSpPr/>
          <p:nvPr/>
        </p:nvSpPr>
        <p:spPr>
          <a:xfrm>
            <a:off x="8030117" y="3363234"/>
            <a:ext cx="997692" cy="277593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27AF19-1FA8-4F40-9BDB-F576C2991031}"/>
              </a:ext>
            </a:extLst>
          </p:cNvPr>
          <p:cNvSpPr/>
          <p:nvPr/>
        </p:nvSpPr>
        <p:spPr>
          <a:xfrm>
            <a:off x="8030117" y="3639655"/>
            <a:ext cx="997692" cy="277593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C95D85-0085-4266-AD99-F247A1102301}"/>
              </a:ext>
            </a:extLst>
          </p:cNvPr>
          <p:cNvSpPr/>
          <p:nvPr/>
        </p:nvSpPr>
        <p:spPr>
          <a:xfrm>
            <a:off x="8030117" y="3917248"/>
            <a:ext cx="997692" cy="277593"/>
          </a:xfrm>
          <a:prstGeom prst="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5837D7-D222-4BC0-9B8A-03AE867018E6}"/>
              </a:ext>
            </a:extLst>
          </p:cNvPr>
          <p:cNvSpPr/>
          <p:nvPr/>
        </p:nvSpPr>
        <p:spPr>
          <a:xfrm>
            <a:off x="6610803" y="2760305"/>
            <a:ext cx="3659194" cy="206861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6FA7C-EB00-43F2-BA12-6252A19A09C6}"/>
              </a:ext>
            </a:extLst>
          </p:cNvPr>
          <p:cNvSpPr txBox="1"/>
          <p:nvPr/>
        </p:nvSpPr>
        <p:spPr>
          <a:xfrm>
            <a:off x="7860697" y="4840752"/>
            <a:ext cx="115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Graph Model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Baseline 1 (GCMC)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51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Baseline 2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A88B7E-C9BF-4514-8892-D4319FFD8E04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68030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2739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602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80072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Google Shape;384;gf714e84362_0_96">
            <a:extLst>
              <a:ext uri="{FF2B5EF4-FFF2-40B4-BE49-F238E27FC236}">
                <a16:creationId xmlns:a16="http://schemas.microsoft.com/office/drawing/2014/main" id="{D426967C-CAD3-4402-8778-CDAACE75FC75}"/>
              </a:ext>
            </a:extLst>
          </p:cNvPr>
          <p:cNvSpPr/>
          <p:nvPr/>
        </p:nvSpPr>
        <p:spPr>
          <a:xfrm>
            <a:off x="1594208" y="183196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385;gf714e84362_0_96">
            <a:extLst>
              <a:ext uri="{FF2B5EF4-FFF2-40B4-BE49-F238E27FC236}">
                <a16:creationId xmlns:a16="http://schemas.microsoft.com/office/drawing/2014/main" id="{AB3345BE-DE1D-4537-A734-6A8BBA9E0237}"/>
              </a:ext>
            </a:extLst>
          </p:cNvPr>
          <p:cNvSpPr/>
          <p:nvPr/>
        </p:nvSpPr>
        <p:spPr>
          <a:xfrm rot="10800000">
            <a:off x="1594208" y="233370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" name="Google Shape;386;gf714e84362_0_96">
            <a:extLst>
              <a:ext uri="{FF2B5EF4-FFF2-40B4-BE49-F238E27FC236}">
                <a16:creationId xmlns:a16="http://schemas.microsoft.com/office/drawing/2014/main" id="{01E5E8BB-5D3C-413B-A911-39292F804544}"/>
              </a:ext>
            </a:extLst>
          </p:cNvPr>
          <p:cNvCxnSpPr>
            <a:stCxn id="103" idx="3"/>
          </p:cNvCxnSpPr>
          <p:nvPr/>
        </p:nvCxnSpPr>
        <p:spPr>
          <a:xfrm>
            <a:off x="1585648" y="2342671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387;gf714e84362_0_96">
            <a:extLst>
              <a:ext uri="{FF2B5EF4-FFF2-40B4-BE49-F238E27FC236}">
                <a16:creationId xmlns:a16="http://schemas.microsoft.com/office/drawing/2014/main" id="{AD696522-20E5-44CC-B109-126F23FC0954}"/>
              </a:ext>
            </a:extLst>
          </p:cNvPr>
          <p:cNvSpPr/>
          <p:nvPr/>
        </p:nvSpPr>
        <p:spPr>
          <a:xfrm>
            <a:off x="125384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388;gf714e84362_0_96">
            <a:extLst>
              <a:ext uri="{FF2B5EF4-FFF2-40B4-BE49-F238E27FC236}">
                <a16:creationId xmlns:a16="http://schemas.microsoft.com/office/drawing/2014/main" id="{E9A8AB77-1EEC-40CA-93F5-F0A3DC78C988}"/>
              </a:ext>
            </a:extLst>
          </p:cNvPr>
          <p:cNvSpPr txBox="1"/>
          <p:nvPr/>
        </p:nvSpPr>
        <p:spPr>
          <a:xfrm>
            <a:off x="1307465" y="2176771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389;gf714e84362_0_96">
            <a:extLst>
              <a:ext uri="{FF2B5EF4-FFF2-40B4-BE49-F238E27FC236}">
                <a16:creationId xmlns:a16="http://schemas.microsoft.com/office/drawing/2014/main" id="{FA887692-8569-493B-B205-F7B586FD3CEA}"/>
              </a:ext>
            </a:extLst>
          </p:cNvPr>
          <p:cNvSpPr txBox="1"/>
          <p:nvPr/>
        </p:nvSpPr>
        <p:spPr>
          <a:xfrm>
            <a:off x="3402283" y="2176771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90;gf714e84362_0_96">
            <a:extLst>
              <a:ext uri="{FF2B5EF4-FFF2-40B4-BE49-F238E27FC236}">
                <a16:creationId xmlns:a16="http://schemas.microsoft.com/office/drawing/2014/main" id="{32FE8983-6974-4FB5-B7CD-1369BDB221F1}"/>
              </a:ext>
            </a:extLst>
          </p:cNvPr>
          <p:cNvSpPr txBox="1"/>
          <p:nvPr/>
        </p:nvSpPr>
        <p:spPr>
          <a:xfrm>
            <a:off x="4367638" y="1773472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391;gf714e84362_0_96">
            <a:extLst>
              <a:ext uri="{FF2B5EF4-FFF2-40B4-BE49-F238E27FC236}">
                <a16:creationId xmlns:a16="http://schemas.microsoft.com/office/drawing/2014/main" id="{03D72455-C067-48A3-85EF-94D67DEEDC95}"/>
              </a:ext>
            </a:extLst>
          </p:cNvPr>
          <p:cNvSpPr txBox="1"/>
          <p:nvPr/>
        </p:nvSpPr>
        <p:spPr>
          <a:xfrm>
            <a:off x="4367638" y="2143165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392;gf714e84362_0_96">
            <a:extLst>
              <a:ext uri="{FF2B5EF4-FFF2-40B4-BE49-F238E27FC236}">
                <a16:creationId xmlns:a16="http://schemas.microsoft.com/office/drawing/2014/main" id="{FB0184C4-A5C0-404E-98EF-F23D45D9AF48}"/>
              </a:ext>
            </a:extLst>
          </p:cNvPr>
          <p:cNvSpPr txBox="1"/>
          <p:nvPr/>
        </p:nvSpPr>
        <p:spPr>
          <a:xfrm>
            <a:off x="4367638" y="251951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393;gf714e84362_0_96">
            <a:extLst>
              <a:ext uri="{FF2B5EF4-FFF2-40B4-BE49-F238E27FC236}">
                <a16:creationId xmlns:a16="http://schemas.microsoft.com/office/drawing/2014/main" id="{5C590D26-8884-499F-A055-9C7F4C95E33C}"/>
              </a:ext>
            </a:extLst>
          </p:cNvPr>
          <p:cNvSpPr/>
          <p:nvPr/>
        </p:nvSpPr>
        <p:spPr>
          <a:xfrm>
            <a:off x="335188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394;gf714e84362_0_96">
            <a:extLst>
              <a:ext uri="{FF2B5EF4-FFF2-40B4-BE49-F238E27FC236}">
                <a16:creationId xmlns:a16="http://schemas.microsoft.com/office/drawing/2014/main" id="{2E0A5DA4-8ACE-4459-9311-5E312C418AC4}"/>
              </a:ext>
            </a:extLst>
          </p:cNvPr>
          <p:cNvSpPr/>
          <p:nvPr/>
        </p:nvSpPr>
        <p:spPr>
          <a:xfrm>
            <a:off x="2309810" y="168651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395;gf714e84362_0_96">
            <a:extLst>
              <a:ext uri="{FF2B5EF4-FFF2-40B4-BE49-F238E27FC236}">
                <a16:creationId xmlns:a16="http://schemas.microsoft.com/office/drawing/2014/main" id="{860C2A56-CD6A-4CCC-9EB7-8D04BDD6B196}"/>
              </a:ext>
            </a:extLst>
          </p:cNvPr>
          <p:cNvSpPr txBox="1"/>
          <p:nvPr/>
        </p:nvSpPr>
        <p:spPr>
          <a:xfrm>
            <a:off x="2410575" y="1733382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396;gf714e84362_0_96">
            <a:extLst>
              <a:ext uri="{FF2B5EF4-FFF2-40B4-BE49-F238E27FC236}">
                <a16:creationId xmlns:a16="http://schemas.microsoft.com/office/drawing/2014/main" id="{6F3F27FC-7667-4D09-B3B0-42C63EABEE04}"/>
              </a:ext>
            </a:extLst>
          </p:cNvPr>
          <p:cNvSpPr/>
          <p:nvPr/>
        </p:nvSpPr>
        <p:spPr>
          <a:xfrm>
            <a:off x="2259349" y="2102714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397;gf714e84362_0_96">
            <a:extLst>
              <a:ext uri="{FF2B5EF4-FFF2-40B4-BE49-F238E27FC236}">
                <a16:creationId xmlns:a16="http://schemas.microsoft.com/office/drawing/2014/main" id="{DDD9A338-525C-4FD3-8A0F-C26705C7BE9C}"/>
              </a:ext>
            </a:extLst>
          </p:cNvPr>
          <p:cNvSpPr/>
          <p:nvPr/>
        </p:nvSpPr>
        <p:spPr>
          <a:xfrm>
            <a:off x="2302020" y="2694971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398;gf714e84362_0_96">
            <a:extLst>
              <a:ext uri="{FF2B5EF4-FFF2-40B4-BE49-F238E27FC236}">
                <a16:creationId xmlns:a16="http://schemas.microsoft.com/office/drawing/2014/main" id="{B380D660-DD5B-45C4-9CB2-0DB827D55A0B}"/>
              </a:ext>
            </a:extLst>
          </p:cNvPr>
          <p:cNvSpPr txBox="1"/>
          <p:nvPr/>
        </p:nvSpPr>
        <p:spPr>
          <a:xfrm>
            <a:off x="2379454" y="2229507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399;gf714e84362_0_96">
            <a:extLst>
              <a:ext uri="{FF2B5EF4-FFF2-40B4-BE49-F238E27FC236}">
                <a16:creationId xmlns:a16="http://schemas.microsoft.com/office/drawing/2014/main" id="{A6582882-1A0C-4398-862C-1452E8225E71}"/>
              </a:ext>
            </a:extLst>
          </p:cNvPr>
          <p:cNvSpPr txBox="1"/>
          <p:nvPr/>
        </p:nvSpPr>
        <p:spPr>
          <a:xfrm>
            <a:off x="2366746" y="2762895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400;gf714e84362_0_96">
            <a:extLst>
              <a:ext uri="{FF2B5EF4-FFF2-40B4-BE49-F238E27FC236}">
                <a16:creationId xmlns:a16="http://schemas.microsoft.com/office/drawing/2014/main" id="{F116F91A-41E4-47D0-BA61-8F17ABA612D1}"/>
              </a:ext>
            </a:extLst>
          </p:cNvPr>
          <p:cNvSpPr/>
          <p:nvPr/>
        </p:nvSpPr>
        <p:spPr>
          <a:xfrm>
            <a:off x="4079015" y="1860448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401;gf714e84362_0_96">
            <a:extLst>
              <a:ext uri="{FF2B5EF4-FFF2-40B4-BE49-F238E27FC236}">
                <a16:creationId xmlns:a16="http://schemas.microsoft.com/office/drawing/2014/main" id="{04752774-B007-425F-92B3-4D88A0C836E6}"/>
              </a:ext>
            </a:extLst>
          </p:cNvPr>
          <p:cNvSpPr/>
          <p:nvPr/>
        </p:nvSpPr>
        <p:spPr>
          <a:xfrm>
            <a:off x="4067283" y="2214640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402;gf714e84362_0_96">
            <a:extLst>
              <a:ext uri="{FF2B5EF4-FFF2-40B4-BE49-F238E27FC236}">
                <a16:creationId xmlns:a16="http://schemas.microsoft.com/office/drawing/2014/main" id="{F7DCBC1F-BCAF-4B82-81C5-0698112FE02C}"/>
              </a:ext>
            </a:extLst>
          </p:cNvPr>
          <p:cNvSpPr/>
          <p:nvPr/>
        </p:nvSpPr>
        <p:spPr>
          <a:xfrm>
            <a:off x="4078188" y="2602578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9" name="Google Shape;403;gf714e84362_0_96">
            <a:extLst>
              <a:ext uri="{FF2B5EF4-FFF2-40B4-BE49-F238E27FC236}">
                <a16:creationId xmlns:a16="http://schemas.microsoft.com/office/drawing/2014/main" id="{8C4EACA0-05DD-4ECB-B70D-A87E5F46B937}"/>
              </a:ext>
            </a:extLst>
          </p:cNvPr>
          <p:cNvGraphicFramePr/>
          <p:nvPr>
            <p:extLst/>
          </p:nvPr>
        </p:nvGraphicFramePr>
        <p:xfrm>
          <a:off x="7330585" y="2200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404;gf714e84362_0_96">
            <a:extLst>
              <a:ext uri="{FF2B5EF4-FFF2-40B4-BE49-F238E27FC236}">
                <a16:creationId xmlns:a16="http://schemas.microsoft.com/office/drawing/2014/main" id="{6B927D4D-6D0D-4A63-9B5F-1CE8579A72B3}"/>
              </a:ext>
            </a:extLst>
          </p:cNvPr>
          <p:cNvSpPr txBox="1"/>
          <p:nvPr/>
        </p:nvSpPr>
        <p:spPr>
          <a:xfrm>
            <a:off x="9393545" y="1926909"/>
            <a:ext cx="115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(0-9)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405;gf714e84362_0_96">
            <a:extLst>
              <a:ext uri="{FF2B5EF4-FFF2-40B4-BE49-F238E27FC236}">
                <a16:creationId xmlns:a16="http://schemas.microsoft.com/office/drawing/2014/main" id="{920E5169-F7D9-4341-B99B-72943ADB9CE7}"/>
              </a:ext>
            </a:extLst>
          </p:cNvPr>
          <p:cNvSpPr txBox="1"/>
          <p:nvPr/>
        </p:nvSpPr>
        <p:spPr>
          <a:xfrm>
            <a:off x="9749945" y="2358809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(10 - 14)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406;gf714e84362_0_96">
            <a:extLst>
              <a:ext uri="{FF2B5EF4-FFF2-40B4-BE49-F238E27FC236}">
                <a16:creationId xmlns:a16="http://schemas.microsoft.com/office/drawing/2014/main" id="{ED5A4E62-05DF-4CFE-ABFE-B22CDCAFD20B}"/>
              </a:ext>
            </a:extLst>
          </p:cNvPr>
          <p:cNvSpPr txBox="1"/>
          <p:nvPr/>
        </p:nvSpPr>
        <p:spPr>
          <a:xfrm>
            <a:off x="10210784" y="2809600"/>
            <a:ext cx="16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(15 - 20)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407;gf714e84362_0_96">
            <a:extLst>
              <a:ext uri="{FF2B5EF4-FFF2-40B4-BE49-F238E27FC236}">
                <a16:creationId xmlns:a16="http://schemas.microsoft.com/office/drawing/2014/main" id="{DB3E51E7-E6BD-44EC-B473-29211C67C188}"/>
              </a:ext>
            </a:extLst>
          </p:cNvPr>
          <p:cNvSpPr txBox="1"/>
          <p:nvPr/>
        </p:nvSpPr>
        <p:spPr>
          <a:xfrm>
            <a:off x="1307465" y="36492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408;gf714e84362_0_96">
            <a:extLst>
              <a:ext uri="{FF2B5EF4-FFF2-40B4-BE49-F238E27FC236}">
                <a16:creationId xmlns:a16="http://schemas.microsoft.com/office/drawing/2014/main" id="{C3ED9B04-F418-4074-BA68-C24C5685B735}"/>
              </a:ext>
            </a:extLst>
          </p:cNvPr>
          <p:cNvSpPr txBox="1"/>
          <p:nvPr/>
        </p:nvSpPr>
        <p:spPr>
          <a:xfrm>
            <a:off x="1307465" y="46583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409;gf714e84362_0_96">
            <a:extLst>
              <a:ext uri="{FF2B5EF4-FFF2-40B4-BE49-F238E27FC236}">
                <a16:creationId xmlns:a16="http://schemas.microsoft.com/office/drawing/2014/main" id="{97E2E684-90D2-4895-BE5D-52FA0B2E1978}"/>
              </a:ext>
            </a:extLst>
          </p:cNvPr>
          <p:cNvSpPr txBox="1"/>
          <p:nvPr/>
        </p:nvSpPr>
        <p:spPr>
          <a:xfrm>
            <a:off x="3401458" y="364924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10;gf714e84362_0_96">
            <a:extLst>
              <a:ext uri="{FF2B5EF4-FFF2-40B4-BE49-F238E27FC236}">
                <a16:creationId xmlns:a16="http://schemas.microsoft.com/office/drawing/2014/main" id="{5996E560-02A0-40BC-9D76-06079183AD80}"/>
              </a:ext>
            </a:extLst>
          </p:cNvPr>
          <p:cNvSpPr txBox="1"/>
          <p:nvPr/>
        </p:nvSpPr>
        <p:spPr>
          <a:xfrm>
            <a:off x="3402283" y="463089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411;gf714e84362_0_96">
            <a:extLst>
              <a:ext uri="{FF2B5EF4-FFF2-40B4-BE49-F238E27FC236}">
                <a16:creationId xmlns:a16="http://schemas.microsoft.com/office/drawing/2014/main" id="{EF3A878C-7AFE-4845-A0EE-8EC0B1AE8C88}"/>
              </a:ext>
            </a:extLst>
          </p:cNvPr>
          <p:cNvCxnSpPr>
            <a:stCxn id="164" idx="3"/>
            <a:endCxn id="166" idx="1"/>
          </p:cNvCxnSpPr>
          <p:nvPr/>
        </p:nvCxnSpPr>
        <p:spPr>
          <a:xfrm>
            <a:off x="1585648" y="3815146"/>
            <a:ext cx="17655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414;gf714e84362_0_96">
            <a:extLst>
              <a:ext uri="{FF2B5EF4-FFF2-40B4-BE49-F238E27FC236}">
                <a16:creationId xmlns:a16="http://schemas.microsoft.com/office/drawing/2014/main" id="{EA3BC749-7E12-4673-8FEE-E1D6492B4A36}"/>
              </a:ext>
            </a:extLst>
          </p:cNvPr>
          <p:cNvCxnSpPr>
            <a:stCxn id="165" idx="3"/>
            <a:endCxn id="166" idx="1"/>
          </p:cNvCxnSpPr>
          <p:nvPr/>
        </p:nvCxnSpPr>
        <p:spPr>
          <a:xfrm rot="10800000" flipH="1">
            <a:off x="1585648" y="3815046"/>
            <a:ext cx="1765500" cy="10092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416;gf714e84362_0_96">
            <a:extLst>
              <a:ext uri="{FF2B5EF4-FFF2-40B4-BE49-F238E27FC236}">
                <a16:creationId xmlns:a16="http://schemas.microsoft.com/office/drawing/2014/main" id="{4112254A-3D0B-49C9-933E-F89772D2D5C0}"/>
              </a:ext>
            </a:extLst>
          </p:cNvPr>
          <p:cNvCxnSpPr>
            <a:stCxn id="165" idx="3"/>
            <a:endCxn id="167" idx="1"/>
          </p:cNvCxnSpPr>
          <p:nvPr/>
        </p:nvCxnSpPr>
        <p:spPr>
          <a:xfrm rot="10800000" flipH="1">
            <a:off x="1585648" y="4796946"/>
            <a:ext cx="1766100" cy="273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418;gf714e84362_0_96">
            <a:extLst>
              <a:ext uri="{FF2B5EF4-FFF2-40B4-BE49-F238E27FC236}">
                <a16:creationId xmlns:a16="http://schemas.microsoft.com/office/drawing/2014/main" id="{1E04F4CF-3B40-4EB1-8AB9-58185BAFF94D}"/>
              </a:ext>
            </a:extLst>
          </p:cNvPr>
          <p:cNvSpPr/>
          <p:nvPr/>
        </p:nvSpPr>
        <p:spPr>
          <a:xfrm>
            <a:off x="2296458" y="3625459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419;gf714e84362_0_96">
            <a:extLst>
              <a:ext uri="{FF2B5EF4-FFF2-40B4-BE49-F238E27FC236}">
                <a16:creationId xmlns:a16="http://schemas.microsoft.com/office/drawing/2014/main" id="{2EE22107-1E45-4A45-BE7F-3D1F34E65E8B}"/>
              </a:ext>
            </a:extLst>
          </p:cNvPr>
          <p:cNvSpPr txBox="1"/>
          <p:nvPr/>
        </p:nvSpPr>
        <p:spPr>
          <a:xfrm>
            <a:off x="2376424" y="3693382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420;gf714e84362_0_96">
            <a:extLst>
              <a:ext uri="{FF2B5EF4-FFF2-40B4-BE49-F238E27FC236}">
                <a16:creationId xmlns:a16="http://schemas.microsoft.com/office/drawing/2014/main" id="{BB45BEF4-C770-492F-9BEC-5326309B0AC9}"/>
              </a:ext>
            </a:extLst>
          </p:cNvPr>
          <p:cNvSpPr/>
          <p:nvPr/>
        </p:nvSpPr>
        <p:spPr>
          <a:xfrm>
            <a:off x="2304185" y="414448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421;gf714e84362_0_96">
            <a:extLst>
              <a:ext uri="{FF2B5EF4-FFF2-40B4-BE49-F238E27FC236}">
                <a16:creationId xmlns:a16="http://schemas.microsoft.com/office/drawing/2014/main" id="{771DA83D-0539-4990-B4D7-BA1B7080EA60}"/>
              </a:ext>
            </a:extLst>
          </p:cNvPr>
          <p:cNvSpPr txBox="1"/>
          <p:nvPr/>
        </p:nvSpPr>
        <p:spPr>
          <a:xfrm>
            <a:off x="2427810" y="419135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422;gf714e84362_0_96">
            <a:extLst>
              <a:ext uri="{FF2B5EF4-FFF2-40B4-BE49-F238E27FC236}">
                <a16:creationId xmlns:a16="http://schemas.microsoft.com/office/drawing/2014/main" id="{097AEB49-8B3F-4B31-AB01-4B157BFE4A24}"/>
              </a:ext>
            </a:extLst>
          </p:cNvPr>
          <p:cNvSpPr/>
          <p:nvPr/>
        </p:nvSpPr>
        <p:spPr>
          <a:xfrm>
            <a:off x="2307210" y="464073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423;gf714e84362_0_96">
            <a:extLst>
              <a:ext uri="{FF2B5EF4-FFF2-40B4-BE49-F238E27FC236}">
                <a16:creationId xmlns:a16="http://schemas.microsoft.com/office/drawing/2014/main" id="{E2CDC197-1506-4268-9DA7-26FB3024EF21}"/>
              </a:ext>
            </a:extLst>
          </p:cNvPr>
          <p:cNvSpPr txBox="1"/>
          <p:nvPr/>
        </p:nvSpPr>
        <p:spPr>
          <a:xfrm>
            <a:off x="2407975" y="468760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424;gf714e84362_0_96">
            <a:extLst>
              <a:ext uri="{FF2B5EF4-FFF2-40B4-BE49-F238E27FC236}">
                <a16:creationId xmlns:a16="http://schemas.microsoft.com/office/drawing/2014/main" id="{02681B53-960E-4C58-A7AB-0B2F2A375BCD}"/>
              </a:ext>
            </a:extLst>
          </p:cNvPr>
          <p:cNvSpPr/>
          <p:nvPr/>
        </p:nvSpPr>
        <p:spPr>
          <a:xfrm rot="10800000">
            <a:off x="1589920" y="4802283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425;gf714e84362_0_96">
            <a:extLst>
              <a:ext uri="{FF2B5EF4-FFF2-40B4-BE49-F238E27FC236}">
                <a16:creationId xmlns:a16="http://schemas.microsoft.com/office/drawing/2014/main" id="{927A175E-4710-48B6-9AA0-61751AF25F93}"/>
              </a:ext>
            </a:extLst>
          </p:cNvPr>
          <p:cNvSpPr/>
          <p:nvPr/>
        </p:nvSpPr>
        <p:spPr>
          <a:xfrm>
            <a:off x="2279499" y="5098523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426;gf714e84362_0_96">
            <a:extLst>
              <a:ext uri="{FF2B5EF4-FFF2-40B4-BE49-F238E27FC236}">
                <a16:creationId xmlns:a16="http://schemas.microsoft.com/office/drawing/2014/main" id="{E6C87A52-6CB1-43C2-8429-08A6B9A8DF75}"/>
              </a:ext>
            </a:extLst>
          </p:cNvPr>
          <p:cNvSpPr txBox="1"/>
          <p:nvPr/>
        </p:nvSpPr>
        <p:spPr>
          <a:xfrm>
            <a:off x="2399604" y="5225316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427;gf714e84362_0_96">
            <a:extLst>
              <a:ext uri="{FF2B5EF4-FFF2-40B4-BE49-F238E27FC236}">
                <a16:creationId xmlns:a16="http://schemas.microsoft.com/office/drawing/2014/main" id="{9C9CDDE1-35B8-4D44-9BB9-9A1AE6DB7631}"/>
              </a:ext>
            </a:extLst>
          </p:cNvPr>
          <p:cNvSpPr/>
          <p:nvPr/>
        </p:nvSpPr>
        <p:spPr>
          <a:xfrm>
            <a:off x="1592273" y="3289145"/>
            <a:ext cx="1748892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428;gf714e84362_0_96">
            <a:extLst>
              <a:ext uri="{FF2B5EF4-FFF2-40B4-BE49-F238E27FC236}">
                <a16:creationId xmlns:a16="http://schemas.microsoft.com/office/drawing/2014/main" id="{8F7F35EF-693B-4331-807D-B3DBF3226022}"/>
              </a:ext>
            </a:extLst>
          </p:cNvPr>
          <p:cNvSpPr/>
          <p:nvPr/>
        </p:nvSpPr>
        <p:spPr>
          <a:xfrm>
            <a:off x="2283643" y="315694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429;gf714e84362_0_96">
            <a:extLst>
              <a:ext uri="{FF2B5EF4-FFF2-40B4-BE49-F238E27FC236}">
                <a16:creationId xmlns:a16="http://schemas.microsoft.com/office/drawing/2014/main" id="{AFB254D4-40D8-4E1F-A83B-46FA863464E9}"/>
              </a:ext>
            </a:extLst>
          </p:cNvPr>
          <p:cNvSpPr txBox="1"/>
          <p:nvPr/>
        </p:nvSpPr>
        <p:spPr>
          <a:xfrm>
            <a:off x="2397755" y="3202610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430;gf714e84362_0_96">
            <a:extLst>
              <a:ext uri="{FF2B5EF4-FFF2-40B4-BE49-F238E27FC236}">
                <a16:creationId xmlns:a16="http://schemas.microsoft.com/office/drawing/2014/main" id="{0576B4D6-22AE-494D-A0CD-F725BA6CD333}"/>
              </a:ext>
            </a:extLst>
          </p:cNvPr>
          <p:cNvGraphicFramePr/>
          <p:nvPr>
            <p:extLst/>
          </p:nvPr>
        </p:nvGraphicFramePr>
        <p:xfrm>
          <a:off x="7406785" y="2276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3" name="Google Shape;431;gf714e84362_0_96">
            <a:extLst>
              <a:ext uri="{FF2B5EF4-FFF2-40B4-BE49-F238E27FC236}">
                <a16:creationId xmlns:a16="http://schemas.microsoft.com/office/drawing/2014/main" id="{49AC7C81-90D9-4BD0-8DD9-67D088766357}"/>
              </a:ext>
            </a:extLst>
          </p:cNvPr>
          <p:cNvGraphicFramePr/>
          <p:nvPr>
            <p:extLst/>
          </p:nvPr>
        </p:nvGraphicFramePr>
        <p:xfrm>
          <a:off x="7482985" y="2352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4" name="Google Shape;432;gf714e84362_0_96">
            <a:extLst>
              <a:ext uri="{FF2B5EF4-FFF2-40B4-BE49-F238E27FC236}">
                <a16:creationId xmlns:a16="http://schemas.microsoft.com/office/drawing/2014/main" id="{48C42DBA-1134-4B3E-A48B-495D72DBBE97}"/>
              </a:ext>
            </a:extLst>
          </p:cNvPr>
          <p:cNvGraphicFramePr/>
          <p:nvPr>
            <p:extLst/>
          </p:nvPr>
        </p:nvGraphicFramePr>
        <p:xfrm>
          <a:off x="7559185" y="2428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5" name="Google Shape;433;gf714e84362_0_96">
            <a:extLst>
              <a:ext uri="{FF2B5EF4-FFF2-40B4-BE49-F238E27FC236}">
                <a16:creationId xmlns:a16="http://schemas.microsoft.com/office/drawing/2014/main" id="{3392B05E-EC8A-4B50-A284-FE9F0E4A0DDA}"/>
              </a:ext>
            </a:extLst>
          </p:cNvPr>
          <p:cNvGraphicFramePr/>
          <p:nvPr>
            <p:extLst/>
          </p:nvPr>
        </p:nvGraphicFramePr>
        <p:xfrm>
          <a:off x="7635385" y="2504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6" name="Google Shape;434;gf714e84362_0_96">
            <a:extLst>
              <a:ext uri="{FF2B5EF4-FFF2-40B4-BE49-F238E27FC236}">
                <a16:creationId xmlns:a16="http://schemas.microsoft.com/office/drawing/2014/main" id="{457E2DFD-5147-473C-B68A-B9EF76F54958}"/>
              </a:ext>
            </a:extLst>
          </p:cNvPr>
          <p:cNvGraphicFramePr/>
          <p:nvPr>
            <p:extLst/>
          </p:nvPr>
        </p:nvGraphicFramePr>
        <p:xfrm>
          <a:off x="7711585" y="2581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7" name="Google Shape;435;gf714e84362_0_96">
            <a:extLst>
              <a:ext uri="{FF2B5EF4-FFF2-40B4-BE49-F238E27FC236}">
                <a16:creationId xmlns:a16="http://schemas.microsoft.com/office/drawing/2014/main" id="{48A629D9-CFE4-4E66-9592-B5EB4C514E31}"/>
              </a:ext>
            </a:extLst>
          </p:cNvPr>
          <p:cNvGraphicFramePr/>
          <p:nvPr>
            <p:extLst/>
          </p:nvPr>
        </p:nvGraphicFramePr>
        <p:xfrm>
          <a:off x="7787785" y="2657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Google Shape;436;gf714e84362_0_96">
            <a:extLst>
              <a:ext uri="{FF2B5EF4-FFF2-40B4-BE49-F238E27FC236}">
                <a16:creationId xmlns:a16="http://schemas.microsoft.com/office/drawing/2014/main" id="{26CF22FC-DBC1-4DB2-8783-AB938D91C465}"/>
              </a:ext>
            </a:extLst>
          </p:cNvPr>
          <p:cNvGraphicFramePr/>
          <p:nvPr>
            <p:extLst/>
          </p:nvPr>
        </p:nvGraphicFramePr>
        <p:xfrm>
          <a:off x="7863985" y="2733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9" name="Google Shape;437;gf714e84362_0_96">
            <a:extLst>
              <a:ext uri="{FF2B5EF4-FFF2-40B4-BE49-F238E27FC236}">
                <a16:creationId xmlns:a16="http://schemas.microsoft.com/office/drawing/2014/main" id="{304CEA89-B7FE-4E9D-AB9F-DD90B03E2ADF}"/>
              </a:ext>
            </a:extLst>
          </p:cNvPr>
          <p:cNvGraphicFramePr/>
          <p:nvPr>
            <p:extLst/>
          </p:nvPr>
        </p:nvGraphicFramePr>
        <p:xfrm>
          <a:off x="7940185" y="2809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0" name="Google Shape;438;gf714e84362_0_96">
            <a:extLst>
              <a:ext uri="{FF2B5EF4-FFF2-40B4-BE49-F238E27FC236}">
                <a16:creationId xmlns:a16="http://schemas.microsoft.com/office/drawing/2014/main" id="{6F56771A-63B9-4EE1-8019-E6BD9306A3C6}"/>
              </a:ext>
            </a:extLst>
          </p:cNvPr>
          <p:cNvGraphicFramePr/>
          <p:nvPr>
            <p:extLst/>
          </p:nvPr>
        </p:nvGraphicFramePr>
        <p:xfrm>
          <a:off x="8016385" y="2885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Google Shape;439;gf714e84362_0_96">
            <a:extLst>
              <a:ext uri="{FF2B5EF4-FFF2-40B4-BE49-F238E27FC236}">
                <a16:creationId xmlns:a16="http://schemas.microsoft.com/office/drawing/2014/main" id="{227E553E-CF30-4F70-ADE3-DB9A0E3E93FA}"/>
              </a:ext>
            </a:extLst>
          </p:cNvPr>
          <p:cNvGraphicFramePr/>
          <p:nvPr>
            <p:extLst/>
          </p:nvPr>
        </p:nvGraphicFramePr>
        <p:xfrm>
          <a:off x="8092585" y="2962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Google Shape;440;gf714e84362_0_96">
            <a:extLst>
              <a:ext uri="{FF2B5EF4-FFF2-40B4-BE49-F238E27FC236}">
                <a16:creationId xmlns:a16="http://schemas.microsoft.com/office/drawing/2014/main" id="{3C85E8F6-D508-4EE8-9E38-6C56FF93DD31}"/>
              </a:ext>
            </a:extLst>
          </p:cNvPr>
          <p:cNvGraphicFramePr/>
          <p:nvPr>
            <p:extLst/>
          </p:nvPr>
        </p:nvGraphicFramePr>
        <p:xfrm>
          <a:off x="8168785" y="3038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" name="Google Shape;441;gf714e84362_0_96">
            <a:extLst>
              <a:ext uri="{FF2B5EF4-FFF2-40B4-BE49-F238E27FC236}">
                <a16:creationId xmlns:a16="http://schemas.microsoft.com/office/drawing/2014/main" id="{6793961B-13D9-4918-9EF5-440B2F413589}"/>
              </a:ext>
            </a:extLst>
          </p:cNvPr>
          <p:cNvGraphicFramePr/>
          <p:nvPr>
            <p:extLst/>
          </p:nvPr>
        </p:nvGraphicFramePr>
        <p:xfrm>
          <a:off x="8244985" y="3114411"/>
          <a:ext cx="1914250" cy="197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dirty="0"/>
                        <a:t>0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442;gf714e84362_0_96">
            <a:extLst>
              <a:ext uri="{FF2B5EF4-FFF2-40B4-BE49-F238E27FC236}">
                <a16:creationId xmlns:a16="http://schemas.microsoft.com/office/drawing/2014/main" id="{8B94791A-1D79-4955-96B6-39D073A6BC5C}"/>
              </a:ext>
            </a:extLst>
          </p:cNvPr>
          <p:cNvSpPr/>
          <p:nvPr/>
        </p:nvSpPr>
        <p:spPr>
          <a:xfrm>
            <a:off x="5358781" y="3113813"/>
            <a:ext cx="1304935" cy="851853"/>
          </a:xfrm>
          <a:prstGeom prst="rightArrow">
            <a:avLst>
              <a:gd name="adj1" fmla="val 55298"/>
              <a:gd name="adj2" fmla="val 5534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443;gf714e84362_0_96">
            <a:extLst>
              <a:ext uri="{FF2B5EF4-FFF2-40B4-BE49-F238E27FC236}">
                <a16:creationId xmlns:a16="http://schemas.microsoft.com/office/drawing/2014/main" id="{4EA90726-A349-484B-8468-6EBF8402F476}"/>
              </a:ext>
            </a:extLst>
          </p:cNvPr>
          <p:cNvGrpSpPr/>
          <p:nvPr/>
        </p:nvGrpSpPr>
        <p:grpSpPr>
          <a:xfrm>
            <a:off x="1382202" y="2252862"/>
            <a:ext cx="2292081" cy="252847"/>
            <a:chOff x="1060518" y="1952127"/>
            <a:chExt cx="2292081" cy="252847"/>
          </a:xfrm>
        </p:grpSpPr>
        <p:sp>
          <p:nvSpPr>
            <p:cNvPr id="156" name="Google Shape;444;gf714e84362_0_96">
              <a:extLst>
                <a:ext uri="{FF2B5EF4-FFF2-40B4-BE49-F238E27FC236}">
                  <a16:creationId xmlns:a16="http://schemas.microsoft.com/office/drawing/2014/main" id="{9A3059E6-2108-4825-AF0D-9FAD87E936C7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Google Shape;445;gf714e84362_0_96">
              <a:extLst>
                <a:ext uri="{FF2B5EF4-FFF2-40B4-BE49-F238E27FC236}">
                  <a16:creationId xmlns:a16="http://schemas.microsoft.com/office/drawing/2014/main" id="{B3AC58AB-F648-4B22-BAF4-B5C3E836C5E7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" name="Google Shape;446;gf714e84362_0_96">
            <a:extLst>
              <a:ext uri="{FF2B5EF4-FFF2-40B4-BE49-F238E27FC236}">
                <a16:creationId xmlns:a16="http://schemas.microsoft.com/office/drawing/2014/main" id="{C711ED7F-2ED5-4385-B032-72F49749BF53}"/>
              </a:ext>
            </a:extLst>
          </p:cNvPr>
          <p:cNvGrpSpPr/>
          <p:nvPr/>
        </p:nvGrpSpPr>
        <p:grpSpPr>
          <a:xfrm>
            <a:off x="1382202" y="3733202"/>
            <a:ext cx="2292081" cy="252847"/>
            <a:chOff x="1060518" y="1952127"/>
            <a:chExt cx="2292081" cy="252847"/>
          </a:xfrm>
        </p:grpSpPr>
        <p:sp>
          <p:nvSpPr>
            <p:cNvPr id="159" name="Google Shape;447;gf714e84362_0_96">
              <a:extLst>
                <a:ext uri="{FF2B5EF4-FFF2-40B4-BE49-F238E27FC236}">
                  <a16:creationId xmlns:a16="http://schemas.microsoft.com/office/drawing/2014/main" id="{F861A62D-7F07-47E2-ADEF-E6EFBD2B9B75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Google Shape;448;gf714e84362_0_96">
              <a:extLst>
                <a:ext uri="{FF2B5EF4-FFF2-40B4-BE49-F238E27FC236}">
                  <a16:creationId xmlns:a16="http://schemas.microsoft.com/office/drawing/2014/main" id="{85D6B57E-1AE7-4F45-820C-54954FE7AF25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" name="Google Shape;449;gf714e84362_0_96">
            <a:extLst>
              <a:ext uri="{FF2B5EF4-FFF2-40B4-BE49-F238E27FC236}">
                <a16:creationId xmlns:a16="http://schemas.microsoft.com/office/drawing/2014/main" id="{187CB12B-F003-491B-83B2-7DA87BDD90AF}"/>
              </a:ext>
            </a:extLst>
          </p:cNvPr>
          <p:cNvGrpSpPr/>
          <p:nvPr/>
        </p:nvGrpSpPr>
        <p:grpSpPr>
          <a:xfrm>
            <a:off x="1375576" y="4719583"/>
            <a:ext cx="2292081" cy="279351"/>
            <a:chOff x="1053892" y="1918997"/>
            <a:chExt cx="2292081" cy="279351"/>
          </a:xfrm>
        </p:grpSpPr>
        <p:sp>
          <p:nvSpPr>
            <p:cNvPr id="162" name="Google Shape;450;gf714e84362_0_96">
              <a:extLst>
                <a:ext uri="{FF2B5EF4-FFF2-40B4-BE49-F238E27FC236}">
                  <a16:creationId xmlns:a16="http://schemas.microsoft.com/office/drawing/2014/main" id="{CC8E43F2-D6A1-48A7-A6B1-B7E588C0F9E8}"/>
                </a:ext>
              </a:extLst>
            </p:cNvPr>
            <p:cNvSpPr txBox="1"/>
            <p:nvPr/>
          </p:nvSpPr>
          <p:spPr>
            <a:xfrm>
              <a:off x="1053892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451;gf714e84362_0_96">
              <a:extLst>
                <a:ext uri="{FF2B5EF4-FFF2-40B4-BE49-F238E27FC236}">
                  <a16:creationId xmlns:a16="http://schemas.microsoft.com/office/drawing/2014/main" id="{30015036-D4B4-483C-80A4-1F41438AD122}"/>
                </a:ext>
              </a:extLst>
            </p:cNvPr>
            <p:cNvSpPr txBox="1"/>
            <p:nvPr/>
          </p:nvSpPr>
          <p:spPr>
            <a:xfrm>
              <a:off x="3140765" y="191899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" name="Google Shape;412;gf714e84362_0_96">
            <a:extLst>
              <a:ext uri="{FF2B5EF4-FFF2-40B4-BE49-F238E27FC236}">
                <a16:creationId xmlns:a16="http://schemas.microsoft.com/office/drawing/2014/main" id="{912F6CD0-0AD0-4035-8F53-20CEFB9B1310}"/>
              </a:ext>
            </a:extLst>
          </p:cNvPr>
          <p:cNvSpPr/>
          <p:nvPr/>
        </p:nvSpPr>
        <p:spPr>
          <a:xfrm>
            <a:off x="1253848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415;gf714e84362_0_96">
            <a:extLst>
              <a:ext uri="{FF2B5EF4-FFF2-40B4-BE49-F238E27FC236}">
                <a16:creationId xmlns:a16="http://schemas.microsoft.com/office/drawing/2014/main" id="{22497932-E034-4590-A398-C9489E58DDB8}"/>
              </a:ext>
            </a:extLst>
          </p:cNvPr>
          <p:cNvSpPr/>
          <p:nvPr/>
        </p:nvSpPr>
        <p:spPr>
          <a:xfrm>
            <a:off x="1253848" y="46583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413;gf714e84362_0_96">
            <a:extLst>
              <a:ext uri="{FF2B5EF4-FFF2-40B4-BE49-F238E27FC236}">
                <a16:creationId xmlns:a16="http://schemas.microsoft.com/office/drawing/2014/main" id="{81370613-ECB7-4642-834B-E6B4FACB1AB6}"/>
              </a:ext>
            </a:extLst>
          </p:cNvPr>
          <p:cNvSpPr/>
          <p:nvPr/>
        </p:nvSpPr>
        <p:spPr>
          <a:xfrm>
            <a:off x="3351063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417;gf714e84362_0_96">
            <a:extLst>
              <a:ext uri="{FF2B5EF4-FFF2-40B4-BE49-F238E27FC236}">
                <a16:creationId xmlns:a16="http://schemas.microsoft.com/office/drawing/2014/main" id="{52B7C8B0-D2E8-4995-8A4E-0BADBBFEA997}"/>
              </a:ext>
            </a:extLst>
          </p:cNvPr>
          <p:cNvSpPr/>
          <p:nvPr/>
        </p:nvSpPr>
        <p:spPr>
          <a:xfrm>
            <a:off x="3351888" y="463089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299;p8">
            <a:extLst>
              <a:ext uri="{FF2B5EF4-FFF2-40B4-BE49-F238E27FC236}">
                <a16:creationId xmlns:a16="http://schemas.microsoft.com/office/drawing/2014/main" id="{65D1673B-1E57-4600-94EB-A8535B4AA93A}"/>
              </a:ext>
            </a:extLst>
          </p:cNvPr>
          <p:cNvSpPr txBox="1"/>
          <p:nvPr/>
        </p:nvSpPr>
        <p:spPr>
          <a:xfrm>
            <a:off x="2534624" y="6031107"/>
            <a:ext cx="712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multi-relational graphs to adjacent matrices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307;gf714e84362_0_24">
            <a:extLst>
              <a:ext uri="{FF2B5EF4-FFF2-40B4-BE49-F238E27FC236}">
                <a16:creationId xmlns:a16="http://schemas.microsoft.com/office/drawing/2014/main" id="{44614A31-F212-4E4A-8F3D-006C3676292B}"/>
              </a:ext>
            </a:extLst>
          </p:cNvPr>
          <p:cNvSpPr/>
          <p:nvPr/>
        </p:nvSpPr>
        <p:spPr>
          <a:xfrm>
            <a:off x="403860" y="1353672"/>
            <a:ext cx="11498579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99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2 (IGMC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Aggregated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32EF51-B72D-405D-9E78-A12771F9A1A6}"/>
              </a:ext>
            </a:extLst>
          </p:cNvPr>
          <p:cNvSpPr/>
          <p:nvPr/>
        </p:nvSpPr>
        <p:spPr>
          <a:xfrm>
            <a:off x="6611002" y="1198863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A8C23-E844-4F83-BC78-12ADC4E2B334}"/>
              </a:ext>
            </a:extLst>
          </p:cNvPr>
          <p:cNvSpPr/>
          <p:nvPr/>
        </p:nvSpPr>
        <p:spPr>
          <a:xfrm>
            <a:off x="6800194" y="2460105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68E7A8-944C-4A30-A644-4A93C69B9873}"/>
              </a:ext>
            </a:extLst>
          </p:cNvPr>
          <p:cNvSpPr/>
          <p:nvPr/>
        </p:nvSpPr>
        <p:spPr>
          <a:xfrm>
            <a:off x="6863256" y="340798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31A54-1081-4CC7-9D92-5D53F7F68700}"/>
              </a:ext>
            </a:extLst>
          </p:cNvPr>
          <p:cNvSpPr/>
          <p:nvPr/>
        </p:nvSpPr>
        <p:spPr>
          <a:xfrm>
            <a:off x="6779176" y="415534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4CE297-E34C-42A6-B0C5-D26CEF375FCE}"/>
              </a:ext>
            </a:extLst>
          </p:cNvPr>
          <p:cNvSpPr/>
          <p:nvPr/>
        </p:nvSpPr>
        <p:spPr>
          <a:xfrm>
            <a:off x="6842236" y="489219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A17E87-3B1A-4027-AFBF-578F125906F6}"/>
              </a:ext>
            </a:extLst>
          </p:cNvPr>
          <p:cNvSpPr/>
          <p:nvPr/>
        </p:nvSpPr>
        <p:spPr>
          <a:xfrm>
            <a:off x="6821216" y="5803802"/>
            <a:ext cx="683170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83307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Grid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35;p32">
            <a:extLst>
              <a:ext uri="{FF2B5EF4-FFF2-40B4-BE49-F238E27FC236}">
                <a16:creationId xmlns:a16="http://schemas.microsoft.com/office/drawing/2014/main" id="{894DA1F2-CC45-474A-AA25-7FC0BAB3087D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Model Training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Square Error(MSE) Loss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Adjacent Rating Regularization(ARR) Loss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 rating uses a different weight matrix, and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weight of a nearest rating should be more similar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than          the weight of a distant rating. 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Frobinous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normal loss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 taken to the weight of the adjacent rating.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In rating(1,2,3,4,5), 4 is closer to 5 than 1.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Loss definition in IGMC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6D527-2EBF-4FCF-868F-847C42D0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19" y="4271063"/>
            <a:ext cx="4540064" cy="813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DA544D-E4D6-4AC3-8DFE-F6026058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14" y="5659129"/>
            <a:ext cx="3586233" cy="66463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D0E314D-D8BC-4516-B276-994802D11EB2}"/>
              </a:ext>
            </a:extLst>
          </p:cNvPr>
          <p:cNvSpPr txBox="1"/>
          <p:nvPr/>
        </p:nvSpPr>
        <p:spPr>
          <a:xfrm>
            <a:off x="775660" y="4993525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&lt;MSE Loss&gt;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FB0005-F0E4-434A-BDC2-6578D32B2954}"/>
              </a:ext>
            </a:extLst>
          </p:cNvPr>
          <p:cNvSpPr txBox="1"/>
          <p:nvPr/>
        </p:nvSpPr>
        <p:spPr>
          <a:xfrm>
            <a:off x="850468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&lt;ARR Loss&gt;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536B4-A41E-4DE6-9042-E704A5F7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61" y="4657840"/>
            <a:ext cx="5172065" cy="827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6865C5-9C86-4BFB-9C5E-98EE4D5B68CC}"/>
              </a:ext>
            </a:extLst>
          </p:cNvPr>
          <p:cNvSpPr txBox="1"/>
          <p:nvPr/>
        </p:nvSpPr>
        <p:spPr>
          <a:xfrm>
            <a:off x="6873003" y="5474463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&lt;New Loss&gt;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1C6C544-08A0-4188-A2D9-3A36797099CF}"/>
              </a:ext>
            </a:extLst>
          </p:cNvPr>
          <p:cNvSpPr/>
          <p:nvPr/>
        </p:nvSpPr>
        <p:spPr>
          <a:xfrm>
            <a:off x="10245281" y="4771969"/>
            <a:ext cx="1198181" cy="6979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58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Result Table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7" y="616272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402783"/>
              </p:ext>
            </p:extLst>
          </p:nvPr>
        </p:nvGraphicFramePr>
        <p:xfrm>
          <a:off x="1667163" y="1561753"/>
          <a:ext cx="8857674" cy="44324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3527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406869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  <a:gridCol w="2337278">
                  <a:extLst>
                    <a:ext uri="{9D8B030D-6E8A-4147-A177-3AD203B41FA5}">
                      <a16:colId xmlns:a16="http://schemas.microsoft.com/office/drawing/2014/main" val="2215934546"/>
                    </a:ext>
                  </a:extLst>
                </a:gridCol>
              </a:tblGrid>
              <a:tr h="4432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Model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RMSE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MAE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CF (user-based)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0.9233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0.7321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      CF (item-based)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0.8818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0.6851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SVD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0.8425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0.6594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SVD++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0.8328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0.6502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GCMC (feature X)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0.8207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0.6457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GCMC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0.8135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0.6401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/>
                        <a:t>      GCMC (+ CX)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0.8070</a:t>
                      </a:r>
                      <a:endParaRPr lang="ko-KR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0.6359</a:t>
                      </a:r>
                      <a:endParaRPr lang="ko-KR" alt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IGMC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0.8051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0.6306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/>
                        <a:t>      IGMC (+ CX)</a:t>
                      </a:r>
                      <a:endParaRPr lang="ko-KR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0.8004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0.6242</a:t>
                      </a:r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1667163" y="4194150"/>
            <a:ext cx="8857674" cy="1800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RMSE Graph of GCMC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680301-B380-4619-9F39-F927D39F7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81" y="1568945"/>
            <a:ext cx="5841647" cy="39985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F550CF49-2DA6-4C47-B017-3D5D58126A27}"/>
              </a:ext>
            </a:extLst>
          </p:cNvPr>
          <p:cNvSpPr txBox="1"/>
          <p:nvPr/>
        </p:nvSpPr>
        <p:spPr>
          <a:xfrm>
            <a:off x="2440060" y="5926226"/>
            <a:ext cx="731187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9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RMSE graph of </a:t>
            </a:r>
            <a:r>
              <a:rPr lang="en-US" altLang="ko-K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GCMC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dimensions with node features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8900A-80F7-493B-A58F-6D74D2906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" y="1568945"/>
            <a:ext cx="5841649" cy="39985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t-SNE of IGMC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244B4-34A2-4486-A74F-A5495A0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81" y="1898373"/>
            <a:ext cx="5906207" cy="3684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55F0FB-D5B2-4B0C-9AD4-732AD72BF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5" y="1898373"/>
            <a:ext cx="5839095" cy="3684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Google Shape;299;p8">
            <a:extLst>
              <a:ext uri="{FF2B5EF4-FFF2-40B4-BE49-F238E27FC236}">
                <a16:creationId xmlns:a16="http://schemas.microsoft.com/office/drawing/2014/main" id="{C6144A88-6CAF-4DB6-9317-EAF25C360A37}"/>
              </a:ext>
            </a:extLst>
          </p:cNvPr>
          <p:cNvSpPr txBox="1"/>
          <p:nvPr/>
        </p:nvSpPr>
        <p:spPr>
          <a:xfrm>
            <a:off x="2440060" y="6173748"/>
            <a:ext cx="731187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10. t-SNE of </a:t>
            </a:r>
            <a:r>
              <a:rPr lang="en-US" altLang="ko-K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IGMC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299;p8">
            <a:extLst>
              <a:ext uri="{FF2B5EF4-FFF2-40B4-BE49-F238E27FC236}">
                <a16:creationId xmlns:a16="http://schemas.microsoft.com/office/drawing/2014/main" id="{C1B74D3B-A706-4EB7-9E91-D31426D27FE3}"/>
              </a:ext>
            </a:extLst>
          </p:cNvPr>
          <p:cNvSpPr txBox="1"/>
          <p:nvPr/>
        </p:nvSpPr>
        <p:spPr>
          <a:xfrm>
            <a:off x="1854042" y="5605416"/>
            <a:ext cx="24400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(Worse performance)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299;p8">
            <a:extLst>
              <a:ext uri="{FF2B5EF4-FFF2-40B4-BE49-F238E27FC236}">
                <a16:creationId xmlns:a16="http://schemas.microsoft.com/office/drawing/2014/main" id="{2927D0E5-F2E8-4FB7-BE42-04FC1F326FB4}"/>
              </a:ext>
            </a:extLst>
          </p:cNvPr>
          <p:cNvSpPr txBox="1"/>
          <p:nvPr/>
        </p:nvSpPr>
        <p:spPr>
          <a:xfrm>
            <a:off x="7932354" y="5605416"/>
            <a:ext cx="24400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(Better performance)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3288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329597" y="2884656"/>
            <a:ext cx="5101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Discussion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34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Implications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not reflected in the rating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may be extracted from the review data.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rating, it is possible to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industry of the recommender system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also uses CX information for personalized recommendation.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Limitations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explicitly extracted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the review data was only used as features.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performance but, </a:t>
            </a: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high time-complexity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review itself is embedded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more richer information will be reflected in the vector.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Recently, graph-based research has attracted a lot of attention, and in the future, studies that reflect CX in graphs will emerge.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Discussion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57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can be aggregated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subgraph embedding.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IGMC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CX: Physical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ex- 4K movie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 + Psychological 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Mood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CX field has not been fully researched.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Since the range of CX is limited to only the rating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there is a fundamental limitation of recommendation.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sentiment, emotion information is extracted, they can be used as meaningful features.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27623"/>
            <a:ext cx="832290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9" y="1242845"/>
            <a:ext cx="1365652" cy="1365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2931781"/>
            <a:ext cx="1330861" cy="133086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0" y="6543039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Experiment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Condition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IGMC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9E166-CBFB-4628-A3D6-C3C857F7483F}"/>
              </a:ext>
            </a:extLst>
          </p:cNvPr>
          <p:cNvSpPr txBox="1"/>
          <p:nvPr/>
        </p:nvSpPr>
        <p:spPr>
          <a:xfrm>
            <a:off x="294290" y="1158397"/>
            <a:ext cx="4866289" cy="508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 (default)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Hop :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Max_nodes_per_hop : 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Edge_dropout : 0.2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 : 1e-3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Train_min_lr : 1e-6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Train_lr_decay_factor : 0.1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Train_lr_decay_step 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Train_epochs : 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Batch_size: 16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Arr_lambda : 0.001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Num_rgcn_bases : 4</a:t>
            </a:r>
          </a:p>
        </p:txBody>
      </p:sp>
    </p:spTree>
    <p:extLst>
      <p:ext uri="{BB962C8B-B14F-4D97-AF65-F5344CB8AC3E}">
        <p14:creationId xmlns:p14="http://schemas.microsoft.com/office/powerpoint/2010/main" val="2544752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23305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19299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569351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62651" y="2794070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08670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21362" y="3818502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/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/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/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3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93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 + IDEA : G-CXE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feedback.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Amazon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/>
              <a:t> 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on product review to reflect user’s experience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 Premium report requests customer feedback.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9089905" y="4914151"/>
            <a:ext cx="2418424" cy="705527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9993620" y="4198636"/>
            <a:ext cx="1514709" cy="56627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333917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&lt;YouTube&gt;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9993620" y="2242520"/>
            <a:ext cx="1514709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39" y="4907805"/>
            <a:ext cx="3621708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D4F8B37-3459-4019-9EED-852366B1B87E}"/>
              </a:ext>
            </a:extLst>
          </p:cNvPr>
          <p:cNvGrpSpPr/>
          <p:nvPr/>
        </p:nvGrpSpPr>
        <p:grpSpPr>
          <a:xfrm>
            <a:off x="9091767" y="5648027"/>
            <a:ext cx="2418424" cy="784932"/>
            <a:chOff x="8739554" y="4707255"/>
            <a:chExt cx="3325682" cy="10793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CA238-7F99-4F19-A858-D4EA86498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371" r="1984" b="16588"/>
            <a:stretch/>
          </p:blipFill>
          <p:spPr>
            <a:xfrm>
              <a:off x="8739554" y="4707255"/>
              <a:ext cx="3325682" cy="107939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1601911-9256-4A38-BDD6-E5CE7B11B5F2}"/>
                </a:ext>
              </a:extLst>
            </p:cNvPr>
            <p:cNvSpPr/>
            <p:nvPr/>
          </p:nvSpPr>
          <p:spPr>
            <a:xfrm>
              <a:off x="9098279" y="5230707"/>
              <a:ext cx="1046481" cy="2099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E247390-C877-4DC5-A365-3E574A5DD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618" y="4914152"/>
            <a:ext cx="3800316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17085-FFA3-4703-8547-136C1ED0601A}"/>
              </a:ext>
            </a:extLst>
          </p:cNvPr>
          <p:cNvSpPr/>
          <p:nvPr/>
        </p:nvSpPr>
        <p:spPr>
          <a:xfrm>
            <a:off x="9089905" y="4907805"/>
            <a:ext cx="2418424" cy="1524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5BBB0-78E4-4911-B810-6C48A6ACE026}"/>
              </a:ext>
            </a:extLst>
          </p:cNvPr>
          <p:cNvSpPr txBox="1"/>
          <p:nvPr/>
        </p:nvSpPr>
        <p:spPr>
          <a:xfrm>
            <a:off x="5787576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&lt;Amazon&gt;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88A7F-19F6-4BB9-A39A-52A8E087BF5F}"/>
              </a:ext>
            </a:extLst>
          </p:cNvPr>
          <p:cNvSpPr txBox="1"/>
          <p:nvPr/>
        </p:nvSpPr>
        <p:spPr>
          <a:xfrm>
            <a:off x="1630293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&lt;Netflix&gt;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아마존을 통한 해외수출? 아마존 브랜드 레지스트리(amazon brand registry)와 미국 상표(US trademark) 등록  : 네이버 블로그">
            <a:extLst>
              <a:ext uri="{FF2B5EF4-FFF2-40B4-BE49-F238E27FC236}">
                <a16:creationId xmlns:a16="http://schemas.microsoft.com/office/drawing/2014/main" id="{003530B0-0607-4AAB-86C2-5BB2EF9B5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32730"/>
          <a:stretch/>
        </p:blipFill>
        <p:spPr bwMode="auto">
          <a:xfrm>
            <a:off x="9993621" y="3199450"/>
            <a:ext cx="1501180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1996" y="2308683"/>
            <a:ext cx="11982860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affective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model?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1994" y="3969057"/>
            <a:ext cx="11982859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in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algorithms such as traditional and graph model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6586856" y="2697513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2625294" y="2700383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586856" y="6197573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3189839" y="4072845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3184289" y="6197573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2636393" y="4823889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7066809" y="5120415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3958293" y="4447715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D43FC-E677-4956-8A98-0C852B281BAB}"/>
              </a:ext>
            </a:extLst>
          </p:cNvPr>
          <p:cNvSpPr txBox="1"/>
          <p:nvPr/>
        </p:nvSpPr>
        <p:spPr>
          <a:xfrm>
            <a:off x="152409" y="6602513"/>
            <a:ext cx="10799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How to improve the accuracy of recommendation systems: Combining ratings and review texts sentiment scores (JIIS 2019)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75260</TotalTime>
  <Words>3084</Words>
  <Application>Microsoft Office PowerPoint</Application>
  <PresentationFormat>와이드스크린</PresentationFormat>
  <Paragraphs>879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Cambria Math</vt:lpstr>
      <vt:lpstr>나눔스퀘어</vt:lpstr>
      <vt:lpstr>바탕</vt:lpstr>
      <vt:lpstr>굴림</vt:lpstr>
      <vt:lpstr>Times New Roman</vt:lpstr>
      <vt:lpstr>Arial</vt:lpstr>
      <vt:lpstr>나눔스퀘어 ExtraBold</vt:lpstr>
      <vt:lpstr>맑은 고딕</vt:lpstr>
      <vt:lpstr>나눔스퀘어 Bold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1495</cp:revision>
  <dcterms:created xsi:type="dcterms:W3CDTF">2018-08-30T11:36:00Z</dcterms:created>
  <dcterms:modified xsi:type="dcterms:W3CDTF">2021-12-11T15:44:01Z</dcterms:modified>
</cp:coreProperties>
</file>